
<file path=[Content_Types].xml><?xml version="1.0" encoding="utf-8"?>
<Types xmlns="http://schemas.openxmlformats.org/package/2006/content-types">
  <Default Extension="png" ContentType="image/png"/>
  <Default Extension="bmp" ContentType="image/bmp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65" r:id="rId4"/>
    <p:sldId id="258" r:id="rId5"/>
    <p:sldId id="266" r:id="rId6"/>
    <p:sldId id="260" r:id="rId7"/>
    <p:sldId id="261" r:id="rId8"/>
    <p:sldId id="267" r:id="rId9"/>
    <p:sldId id="268" r:id="rId10"/>
    <p:sldId id="263" r:id="rId11"/>
    <p:sldId id="269" r:id="rId12"/>
    <p:sldId id="271" r:id="rId13"/>
    <p:sldId id="273" r:id="rId14"/>
    <p:sldId id="274" r:id="rId15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9000"/>
    <a:srgbClr val="FFB219"/>
    <a:srgbClr val="000000"/>
    <a:srgbClr val="0076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13" autoAdjust="0"/>
    <p:restoredTop sz="85432" autoAdjust="0"/>
  </p:normalViewPr>
  <p:slideViewPr>
    <p:cSldViewPr>
      <p:cViewPr>
        <p:scale>
          <a:sx n="60" d="100"/>
          <a:sy n="60" d="100"/>
        </p:scale>
        <p:origin x="-1406" y="-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541" y="1358"/>
      </p:cViewPr>
      <p:guideLst>
        <p:guide orient="horz" pos="29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A9A1EB5C-772B-43C0-9FFA-E420C15FD0F6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DC7DB312-D308-48C8-9F2F-1D87EA33F2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40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794C19A3-20A2-4CDB-A3C5-572AC4BF6D2A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F4EBA87A-4B8C-43DB-B00F-2DF4E30507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57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I want to inform you about Lyme Disease 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 three key areas I will cover are: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Education</a:t>
            </a:r>
          </a:p>
          <a:p>
            <a:r>
              <a:rPr lang="en-US" baseline="0" dirty="0" smtClean="0"/>
              <a:t>Prevention</a:t>
            </a:r>
          </a:p>
          <a:p>
            <a:r>
              <a:rPr lang="en-US" baseline="0" dirty="0" smtClean="0"/>
              <a:t>&amp;</a:t>
            </a:r>
          </a:p>
          <a:p>
            <a:r>
              <a:rPr lang="en-US" baseline="0" dirty="0" smtClean="0"/>
              <a:t>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531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3263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</a:t>
            </a:r>
            <a:r>
              <a:rPr lang="en-US" baseline="0" dirty="0" smtClean="0"/>
              <a:t> are many fallacies out there about Lyme and these include: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IS NO LYME IN FLORIDA  -  This is absolutely not true and has been proven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didn’t get a bulls-eye rash then you don’t have Lyme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the tick was  on you for less than 24 hours then you don’t have Lyme – Once a tick carrying Bb bites you the bacteria can enter your body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many myths about how best to remove a tick including burning it so it will release  --  this method could cause the tick to release more bacteria into your system. ---- The method described in this presentation is the approved method by Northeast Florida Lyme Association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871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3263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reports only</a:t>
            </a:r>
            <a:r>
              <a:rPr lang="en-US" baseline="0" dirty="0" smtClean="0"/>
              <a:t> 1,040 documented cases of Lyme disease in </a:t>
            </a:r>
            <a:r>
              <a:rPr lang="en-US" dirty="0" smtClean="0"/>
              <a:t>Florida </a:t>
            </a:r>
            <a:r>
              <a:rPr lang="en-US" baseline="0" dirty="0" smtClean="0"/>
              <a:t>in 20 years  -- SO WHAT IS THE BIG DEAL and is there a need to take precautions?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YES</a:t>
            </a:r>
            <a:r>
              <a:rPr lang="en-US" baseline="0" dirty="0" smtClean="0"/>
              <a:t> – The CDC only has reported documented cases and this data doesn’t include cases that fall outside the stringent surveillance case definition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Some experts believe that 10x as many cases occurred compared to reported.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If you have been exposed to ticks, whether you found one or not, and you have any of the symptoms listed above find a Lyme literate physician and let them confirm whether or not you have been infected.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6871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summary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three key points:</a:t>
            </a:r>
          </a:p>
          <a:p>
            <a:r>
              <a:rPr lang="en-US" baseline="0" dirty="0" smtClean="0"/>
              <a:t>1  Prevention</a:t>
            </a:r>
          </a:p>
          <a:p>
            <a:r>
              <a:rPr lang="en-US" baseline="0" dirty="0" smtClean="0"/>
              <a:t>2  Education</a:t>
            </a:r>
          </a:p>
          <a:p>
            <a:r>
              <a:rPr lang="en-US" baseline="0" dirty="0" smtClean="0"/>
              <a:t>3  Treatment</a:t>
            </a:r>
          </a:p>
          <a:p>
            <a:endParaRPr lang="en-US" dirty="0" smtClean="0"/>
          </a:p>
          <a:p>
            <a:r>
              <a:rPr lang="en-US" b="1" dirty="0" smtClean="0"/>
              <a:t>Prevention</a:t>
            </a:r>
          </a:p>
          <a:p>
            <a:r>
              <a:rPr lang="en-US" dirty="0" smtClean="0"/>
              <a:t>- Wear protective light colored</a:t>
            </a:r>
            <a:r>
              <a:rPr lang="en-US" baseline="0" dirty="0" smtClean="0"/>
              <a:t> clothing</a:t>
            </a:r>
          </a:p>
          <a:p>
            <a:r>
              <a:rPr lang="en-US" baseline="0" dirty="0" smtClean="0"/>
              <a:t>- Always apply bug repellent prior to doing yard work, camping, hiking, etc.</a:t>
            </a:r>
          </a:p>
          <a:p>
            <a:r>
              <a:rPr lang="en-US" baseline="0" dirty="0" smtClean="0"/>
              <a:t>- Purchase bug repellent that contains DEET or Permethrin</a:t>
            </a:r>
          </a:p>
          <a:p>
            <a:r>
              <a:rPr lang="en-US" baseline="0" dirty="0" smtClean="0"/>
              <a:t>- Have a tick kit on hand (available for a small fee from FEMA while supplies last)</a:t>
            </a:r>
          </a:p>
          <a:p>
            <a:r>
              <a:rPr lang="en-US" baseline="0" dirty="0" smtClean="0"/>
              <a:t>- Remove and save the tick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Education</a:t>
            </a:r>
          </a:p>
          <a:p>
            <a:r>
              <a:rPr lang="en-US" baseline="0" dirty="0" smtClean="0"/>
              <a:t>- Know the early signs and symptoms of LD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Treatment</a:t>
            </a:r>
          </a:p>
          <a:p>
            <a:r>
              <a:rPr lang="en-US" baseline="0" dirty="0" smtClean="0"/>
              <a:t>- Find a Lyme literate physician and established yourself as a patient </a:t>
            </a:r>
          </a:p>
          <a:p>
            <a:r>
              <a:rPr lang="en-US" baseline="0" dirty="0" smtClean="0"/>
              <a:t>- If you have been exposed to ticks and symptoms develop seek medical attention from the physician</a:t>
            </a:r>
          </a:p>
          <a:p>
            <a:r>
              <a:rPr lang="en-US" baseline="0" dirty="0" smtClean="0"/>
              <a:t>- Take the tick with you to the doctor they will director you on what you should do with 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950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95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295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3263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4932" indent="-234932">
              <a:buFontTx/>
              <a:buAutoNum type="arabicPeriod"/>
            </a:pPr>
            <a:r>
              <a:rPr lang="en-US" baseline="0" dirty="0" smtClean="0"/>
              <a:t>Lyme Disease    LD   is caused by </a:t>
            </a:r>
            <a:r>
              <a:rPr lang="en-US" dirty="0" smtClean="0"/>
              <a:t>Bor-rel-ia  Burg-dorfer  Bb</a:t>
            </a:r>
          </a:p>
          <a:p>
            <a:endParaRPr lang="en-US" dirty="0" smtClean="0"/>
          </a:p>
          <a:p>
            <a:pPr marL="234932" indent="-234932">
              <a:buFontTx/>
              <a:buAutoNum type="arabicPeriod" startAt="2"/>
            </a:pPr>
            <a:r>
              <a:rPr lang="en-US" dirty="0" smtClean="0"/>
              <a:t>Bb is a Spy-ro-keet bacterium </a:t>
            </a:r>
          </a:p>
          <a:p>
            <a:endParaRPr lang="en-US" dirty="0" smtClean="0"/>
          </a:p>
          <a:p>
            <a:pPr marL="234932" indent="-234932">
              <a:buFontTx/>
              <a:buAutoNum type="arabicPeriod" startAt="2"/>
            </a:pPr>
            <a:r>
              <a:rPr lang="en-US" baseline="0" dirty="0" smtClean="0"/>
              <a:t>It is shaped like a screw  [point to the spy-or-keet]</a:t>
            </a:r>
          </a:p>
          <a:p>
            <a:endParaRPr lang="en-US" baseline="0" dirty="0" smtClean="0"/>
          </a:p>
          <a:p>
            <a:pPr marL="234932" indent="-234932">
              <a:buFontTx/>
              <a:buAutoNum type="arabicPeriod" startAt="4"/>
            </a:pPr>
            <a:r>
              <a:rPr lang="en-US" baseline="0" dirty="0" smtClean="0"/>
              <a:t>The screw like structure of the Spy-or-keet allows the bacterium to penetrate various organs and parts of the human body</a:t>
            </a:r>
          </a:p>
          <a:p>
            <a:endParaRPr lang="en-US" baseline="0" dirty="0" smtClean="0"/>
          </a:p>
          <a:p>
            <a:pPr defTabSz="939729">
              <a:defRPr/>
            </a:pPr>
            <a:r>
              <a:rPr lang="en-US" baseline="0" dirty="0" smtClean="0"/>
              <a:t>5.  Black legged ticks which include deer ticks are found in Florida, Georgia, and all other states. </a:t>
            </a:r>
          </a:p>
          <a:p>
            <a:pPr defTabSz="939729">
              <a:defRPr/>
            </a:pP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367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3263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4932" indent="-234932">
              <a:buFontTx/>
              <a:buAutoNum type="arabicPeriod"/>
            </a:pPr>
            <a:r>
              <a:rPr lang="en-US" dirty="0" smtClean="0"/>
              <a:t>LD is transmitted by ticks. </a:t>
            </a:r>
          </a:p>
          <a:p>
            <a:r>
              <a:rPr lang="en-US" dirty="0" smtClean="0"/>
              <a:t> </a:t>
            </a:r>
          </a:p>
          <a:p>
            <a:pPr marL="234932" indent="-234932">
              <a:buFontTx/>
              <a:buAutoNum type="arabicPeriod" startAt="2"/>
            </a:pPr>
            <a:r>
              <a:rPr lang="en-US" dirty="0" smtClean="0"/>
              <a:t>However,</a:t>
            </a:r>
            <a:r>
              <a:rPr lang="en-US" baseline="0" dirty="0" smtClean="0"/>
              <a:t> s</a:t>
            </a:r>
            <a:r>
              <a:rPr lang="en-US" dirty="0" smtClean="0"/>
              <a:t>ome researchers have found</a:t>
            </a:r>
            <a:r>
              <a:rPr lang="en-US" baseline="0" dirty="0" smtClean="0"/>
              <a:t> that the Bb bacterium have also been transmitted by fleas and mosquitoes.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3.  Ticks carrying Bb have been found all over the US – INCLUDING RIGHT HERE IN GREATER JACKSONVILLE! Including our back yards and common camping and hiking areas.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4.  Since Bb carrying ticks are where we play, work, camp and hike we need to prevent tick bites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913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3263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Staying</a:t>
            </a:r>
            <a:r>
              <a:rPr lang="en-US" b="1" baseline="0" dirty="0" smtClean="0"/>
              <a:t> on clear trails and avoiding wooded areas is not always the fun thing to do.  </a:t>
            </a:r>
          </a:p>
          <a:p>
            <a:endParaRPr lang="en-US" baseline="0" dirty="0" smtClean="0"/>
          </a:p>
          <a:p>
            <a:r>
              <a:rPr lang="en-US" b="1" baseline="0" dirty="0" smtClean="0"/>
              <a:t>If you feel so inclined to venture off of trails make sure you take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ALL SUGGESTED PREVENTIONS AGAINST GETTING BITTEN BY A TICK.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1.  Wear white high socks </a:t>
            </a:r>
          </a:p>
          <a:p>
            <a:pPr marL="234932" indent="-234932">
              <a:buFontTx/>
              <a:buAutoNum type="arabicPeriod" startAt="2"/>
            </a:pPr>
            <a:r>
              <a:rPr lang="en-US" baseline="0" dirty="0" smtClean="0"/>
              <a:t>Wear light colored long light weight pants </a:t>
            </a:r>
          </a:p>
          <a:p>
            <a:pPr marL="234932" indent="-234932">
              <a:buFontTx/>
              <a:buAutoNum type="arabicPeriod" startAt="3"/>
            </a:pPr>
            <a:r>
              <a:rPr lang="en-US" baseline="0" dirty="0" smtClean="0"/>
              <a:t>Tuck your pants into your socks</a:t>
            </a:r>
          </a:p>
          <a:p>
            <a:r>
              <a:rPr lang="en-US" baseline="0" dirty="0" smtClean="0"/>
              <a:t>4.  Wear closed toe shoes (boots are most advisable and the higher up the leg the better)</a:t>
            </a:r>
          </a:p>
          <a:p>
            <a:r>
              <a:rPr lang="en-US" baseline="0" dirty="0" smtClean="0"/>
              <a:t>5.  Use bug repellent containing DEET or Permethrin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724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3263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1.  If you see a tick crawling on your clothing brush it off --- DON’T WAIT.</a:t>
            </a:r>
          </a:p>
          <a:p>
            <a:endParaRPr lang="en-US" dirty="0" smtClean="0"/>
          </a:p>
          <a:p>
            <a:r>
              <a:rPr lang="en-US" b="1" dirty="0" smtClean="0"/>
              <a:t>2.  If</a:t>
            </a:r>
            <a:r>
              <a:rPr lang="en-US" b="1" baseline="0" dirty="0" smtClean="0"/>
              <a:t> the tick is attached to your skin SOMEONE to assist you in removing the tick and if available locate a TICK KIT.</a:t>
            </a:r>
          </a:p>
          <a:p>
            <a:r>
              <a:rPr lang="en-US" baseline="0" dirty="0" smtClean="0"/>
              <a:t>  </a:t>
            </a:r>
          </a:p>
          <a:p>
            <a:r>
              <a:rPr lang="en-US" b="1" baseline="0" dirty="0" smtClean="0"/>
              <a:t>3  TICK KIT  [</a:t>
            </a:r>
            <a:r>
              <a:rPr lang="en-US" b="0" baseline="0" dirty="0" smtClean="0"/>
              <a:t>p</a:t>
            </a:r>
            <a:r>
              <a:rPr lang="en-US" baseline="0" dirty="0" smtClean="0"/>
              <a:t>ull out the contents one at a time]: </a:t>
            </a:r>
          </a:p>
          <a:p>
            <a:pPr marL="234932" indent="-234932">
              <a:buFont typeface="+mj-lt"/>
              <a:buAutoNum type="alphaLcPeriod"/>
            </a:pPr>
            <a:r>
              <a:rPr lang="en-US" baseline="0" dirty="0" smtClean="0"/>
              <a:t>alcohol wipes; </a:t>
            </a:r>
          </a:p>
          <a:p>
            <a:r>
              <a:rPr lang="en-US" baseline="0" dirty="0" smtClean="0"/>
              <a:t>b.  A pair of tweezers; </a:t>
            </a:r>
          </a:p>
          <a:p>
            <a:r>
              <a:rPr lang="en-US" baseline="0" dirty="0" smtClean="0"/>
              <a:t>c.  A plastic bag (should also have one in your personal camp gear); and </a:t>
            </a:r>
          </a:p>
          <a:p>
            <a:r>
              <a:rPr lang="en-US" baseline="0" dirty="0" smtClean="0"/>
              <a:t>d.  A permanent marker.</a:t>
            </a:r>
          </a:p>
          <a:p>
            <a:pPr marL="234932" indent="-234932">
              <a:buFont typeface="+mj-lt"/>
              <a:buAutoNum type="alphaLcPeriod"/>
            </a:pPr>
            <a:endParaRPr lang="en-US" baseline="0" dirty="0" smtClean="0"/>
          </a:p>
          <a:p>
            <a:r>
              <a:rPr lang="en-US" b="1" baseline="0" dirty="0" smtClean="0"/>
              <a:t>4  Steps to Remove Tick</a:t>
            </a:r>
          </a:p>
          <a:p>
            <a:pPr marL="234932" indent="-234932">
              <a:buFont typeface="+mj-lt"/>
              <a:buAutoNum type="alphaLcPeriod"/>
            </a:pPr>
            <a:r>
              <a:rPr lang="en-US" baseline="0" dirty="0" smtClean="0"/>
              <a:t>Wipe the bite area with an alcohol wipe</a:t>
            </a:r>
          </a:p>
          <a:p>
            <a:r>
              <a:rPr lang="en-US" baseline="0" dirty="0" smtClean="0"/>
              <a:t>b.  With your finger lift the body of the tick up so it is perpendicular to the surface of the skin</a:t>
            </a:r>
          </a:p>
          <a:p>
            <a:r>
              <a:rPr lang="en-US" baseline="0" dirty="0" smtClean="0"/>
              <a:t>c.  Using a pair of tweezers (good quality) grab the mouth/head of the tick as close to the skin as possible</a:t>
            </a:r>
          </a:p>
          <a:p>
            <a:r>
              <a:rPr lang="en-US" baseline="0" dirty="0" smtClean="0"/>
              <a:t>d.  Once you have a secure grip on the mouth/head of the tick  --  pull straight up in a gently steady motion until the tick is removed</a:t>
            </a:r>
          </a:p>
          <a:p>
            <a:pPr marL="234932" indent="-234932">
              <a:buFont typeface="+mj-lt"/>
              <a:buAutoNum type="alphaLcPeriod" startAt="5"/>
            </a:pPr>
            <a:r>
              <a:rPr lang="en-US" baseline="0" dirty="0" smtClean="0"/>
              <a:t>Drop the tick into the plastic bag (it is still alive)</a:t>
            </a:r>
          </a:p>
          <a:p>
            <a:pPr marL="234932" indent="-234932">
              <a:buFont typeface="+mj-lt"/>
              <a:buAutoNum type="alphaLcPeriod" startAt="6"/>
            </a:pPr>
            <a:r>
              <a:rPr lang="en-US" baseline="0" dirty="0" smtClean="0"/>
              <a:t>Wipe the bite area with an alcohol wipe and mark the bite area with the permanent marker</a:t>
            </a:r>
          </a:p>
          <a:p>
            <a:pPr marL="234932" indent="-234932">
              <a:buFont typeface="+mj-lt"/>
              <a:buAutoNum type="alphaLcPeriod" startAt="7"/>
            </a:pPr>
            <a:r>
              <a:rPr lang="en-US" baseline="0" dirty="0" smtClean="0"/>
              <a:t>Label the bag with your name, date, and location where you picked up the tick with the permanent marker</a:t>
            </a:r>
          </a:p>
          <a:p>
            <a:r>
              <a:rPr lang="en-US" baseline="0" dirty="0" smtClean="0"/>
              <a:t>h.  Once home, notify your parents that a tick was removed and give them the bag with the tick</a:t>
            </a:r>
          </a:p>
          <a:p>
            <a:r>
              <a:rPr lang="en-US" baseline="0" dirty="0" smtClean="0"/>
              <a:t>i.   Monitor for symptoms (discussed later)</a:t>
            </a:r>
          </a:p>
          <a:p>
            <a:pPr marL="234932" indent="-234932">
              <a:buFont typeface="+mj-lt"/>
              <a:buAutoNum type="alphaLcPeriod"/>
            </a:pPr>
            <a:endParaRPr lang="en-US" baseline="0" dirty="0" smtClean="0"/>
          </a:p>
          <a:p>
            <a:pPr marL="234932" indent="-234932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39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3263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 </a:t>
            </a:r>
            <a:r>
              <a:rPr lang="en-US" b="1" dirty="0" smtClean="0"/>
              <a:t>If you or someone with you found</a:t>
            </a:r>
            <a:r>
              <a:rPr lang="en-US" b="1" baseline="0" dirty="0" smtClean="0"/>
              <a:t> an attached tick be sure to monitor for symptoms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="1" baseline="0" dirty="0" smtClean="0"/>
              <a:t>2  Remember you could have been bitten and the tick could have fallen off without you even knowing it or you might not find it before symptoms are seen</a:t>
            </a:r>
          </a:p>
          <a:p>
            <a:endParaRPr lang="en-US" baseline="0" dirty="0" smtClean="0"/>
          </a:p>
          <a:p>
            <a:r>
              <a:rPr lang="en-US" baseline="0" dirty="0" smtClean="0"/>
              <a:t>3  </a:t>
            </a:r>
            <a:r>
              <a:rPr lang="en-US" b="1" baseline="0" dirty="0" smtClean="0"/>
              <a:t>Be on alert for the </a:t>
            </a:r>
            <a:r>
              <a:rPr lang="en-US" b="1" baseline="0" dirty="0" smtClean="0">
                <a:solidFill>
                  <a:srgbClr val="FF0000"/>
                </a:solidFill>
              </a:rPr>
              <a:t>following symptoms:</a:t>
            </a:r>
          </a:p>
          <a:p>
            <a:r>
              <a:rPr lang="en-US" baseline="0" dirty="0" smtClean="0"/>
              <a:t>a.  A bulls-eye rash (it is thought that less than 50% of people who have been bitten and who are infected experienced a bulls-eye rash)</a:t>
            </a:r>
          </a:p>
          <a:p>
            <a:r>
              <a:rPr lang="en-US" baseline="0" dirty="0" smtClean="0"/>
              <a:t>b.  Swelling of lymph nodes near the bite the area.  So if you were bitten behind the ear you may experience swelling of the nodes in your neck</a:t>
            </a:r>
          </a:p>
          <a:p>
            <a:r>
              <a:rPr lang="en-US" baseline="0" dirty="0" smtClean="0"/>
              <a:t>c.  Flu like symptoms such as chills, fever, feeling tired, achy, headache, loss of appetite</a:t>
            </a:r>
          </a:p>
          <a:p>
            <a:r>
              <a:rPr lang="en-US" baseline="0" dirty="0" smtClean="0"/>
              <a:t>d.  If you experience any of these symptoms you should contact a Lyme literate physician</a:t>
            </a:r>
            <a:endParaRPr lang="en-US" b="1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8565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3263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 LD</a:t>
            </a:r>
            <a:r>
              <a:rPr lang="en-US" baseline="0" dirty="0" smtClean="0"/>
              <a:t> is hard to diagnose and therefore it is key to find a Lyme literate doctor.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2  There is a list of resources at the end of this presentation.  These resources will provide information where to seek additional help and guidance including how to locate a Lyme literate doctor in your area.</a:t>
            </a:r>
          </a:p>
          <a:p>
            <a:pPr marL="234932" indent="-234932">
              <a:buAutoNum type="arabicPeriod" startAt="3"/>
            </a:pPr>
            <a:endParaRPr lang="en-US" baseline="0" dirty="0" smtClean="0"/>
          </a:p>
          <a:p>
            <a:r>
              <a:rPr lang="en-US" baseline="0" dirty="0" smtClean="0"/>
              <a:t>3  Diagnosing LD is not as simple as ordering a certain blood test or an x-ray it includes understanding the bodies reaction to the bacterium and how to test for the various reactions.</a:t>
            </a:r>
          </a:p>
          <a:p>
            <a:pPr marL="234932" indent="-234932">
              <a:buAutoNum type="arabicPeriod" startAt="3"/>
            </a:pPr>
            <a:endParaRPr lang="en-US" baseline="0" dirty="0" smtClean="0"/>
          </a:p>
          <a:p>
            <a:r>
              <a:rPr lang="en-US" baseline="0" dirty="0" smtClean="0"/>
              <a:t>4  Bb is a bacteria therefore it  can be treated with antibiotics</a:t>
            </a:r>
          </a:p>
          <a:p>
            <a:pPr marL="234932" indent="-234932">
              <a:buAutoNum type="arabicPeriod" startAt="3"/>
            </a:pPr>
            <a:endParaRPr lang="en-US" baseline="0" dirty="0" smtClean="0"/>
          </a:p>
          <a:p>
            <a:r>
              <a:rPr lang="en-US" baseline="0" dirty="0" smtClean="0"/>
              <a:t>5  A Lyme literate physician will develop the best treatment plan for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7243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6975" y="703263"/>
            <a:ext cx="4683125" cy="35131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 If acute LD is left untreated it will morph into chronic LD – chronic LD is when the bacterium has reached</a:t>
            </a:r>
            <a:r>
              <a:rPr lang="en-US" baseline="0" dirty="0" smtClean="0"/>
              <a:t> different areas of your body and has multiplied and the bacterium can cause mild to severe symptoms</a:t>
            </a:r>
            <a:r>
              <a:rPr lang="en-US" dirty="0" smtClean="0"/>
              <a:t>.  </a:t>
            </a:r>
          </a:p>
          <a:p>
            <a:endParaRPr lang="en-US" dirty="0" smtClean="0"/>
          </a:p>
          <a:p>
            <a:r>
              <a:rPr lang="en-US" dirty="0" smtClean="0"/>
              <a:t>2  Chronic</a:t>
            </a:r>
            <a:r>
              <a:rPr lang="en-US" baseline="0" dirty="0" smtClean="0"/>
              <a:t> LD is harder to treat than acute LD because the stealth Spy-ro-keet bacteria have had an opportunity to set up home in hard to reach places such as your brain, heart, muscles, joints, glands, and other areas</a:t>
            </a:r>
          </a:p>
          <a:p>
            <a:endParaRPr lang="en-US" baseline="0" dirty="0" smtClean="0"/>
          </a:p>
          <a:p>
            <a:r>
              <a:rPr lang="en-US" baseline="0" dirty="0" smtClean="0"/>
              <a:t>3  Acute LD morphs into chronic Lyme because we are unaware of acute LD and not all practicing physicians realize LYME is in FLORIDA.</a:t>
            </a:r>
          </a:p>
          <a:p>
            <a:r>
              <a:rPr lang="en-US" baseline="0" dirty="0" smtClean="0"/>
              <a:t>  </a:t>
            </a:r>
          </a:p>
          <a:p>
            <a:r>
              <a:rPr lang="en-US" baseline="0" dirty="0" smtClean="0"/>
              <a:t>4  Once people are educated about Acute LD and take steps to prevent it and get immediate medical treatment then the number of chronic LD cases will go down.  </a:t>
            </a:r>
          </a:p>
          <a:p>
            <a:pPr marL="234932" indent="-234932">
              <a:buAutoNum type="arabicPlain" startAt="4"/>
            </a:pPr>
            <a:endParaRPr lang="en-US" baseline="0" dirty="0" smtClean="0"/>
          </a:p>
          <a:p>
            <a:r>
              <a:rPr lang="en-US" baseline="0" dirty="0" smtClean="0"/>
              <a:t>5  In my mind chronic Lyme is similar to skin cancer from over exposure to UV rays overtime – </a:t>
            </a:r>
          </a:p>
          <a:p>
            <a:r>
              <a:rPr lang="en-US" baseline="0" dirty="0" smtClean="0"/>
              <a:t>	once the public became aware that over exposure to UV rays from the sun could cause skin cancer </a:t>
            </a:r>
          </a:p>
          <a:p>
            <a:r>
              <a:rPr lang="en-US" baseline="0" dirty="0" smtClean="0"/>
              <a:t>	people started using sun screen to prevent over exposure, and </a:t>
            </a:r>
          </a:p>
          <a:p>
            <a:r>
              <a:rPr lang="en-US" baseline="0" dirty="0" smtClean="0"/>
              <a:t>	they watched for early signs of skin cancer, and </a:t>
            </a:r>
          </a:p>
          <a:p>
            <a:r>
              <a:rPr lang="en-US" baseline="0" dirty="0" smtClean="0"/>
              <a:t>	sought early medical attention.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6  Chronic Lyme can be reduced or eliminated once the public is aware they are exposed to it</a:t>
            </a:r>
          </a:p>
          <a:p>
            <a:endParaRPr lang="en-US" baseline="0" dirty="0" smtClean="0"/>
          </a:p>
          <a:p>
            <a:r>
              <a:rPr lang="en-US" baseline="0" dirty="0" smtClean="0"/>
              <a:t>7  Lyme is in Florida and therefore the public:</a:t>
            </a:r>
          </a:p>
          <a:p>
            <a:r>
              <a:rPr lang="en-US" baseline="0" dirty="0" smtClean="0"/>
              <a:t>	needs to be educated and aware of the exposure</a:t>
            </a:r>
          </a:p>
          <a:p>
            <a:r>
              <a:rPr lang="en-US" baseline="0" dirty="0" smtClean="0"/>
              <a:t>	Wear protective clothing</a:t>
            </a:r>
          </a:p>
          <a:p>
            <a:r>
              <a:rPr lang="en-US" baseline="0" dirty="0" smtClean="0"/>
              <a:t>	Use bug repellent</a:t>
            </a:r>
          </a:p>
          <a:p>
            <a:r>
              <a:rPr lang="en-US" baseline="0" dirty="0" smtClean="0"/>
              <a:t>	Watch for signs and symptoms of acute LD, and</a:t>
            </a:r>
          </a:p>
          <a:p>
            <a:r>
              <a:rPr lang="en-US" baseline="0" dirty="0" smtClean="0"/>
              <a:t>	Seek immediate medical treatment from a Lyme literate physician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99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LD</a:t>
            </a:r>
            <a:r>
              <a:rPr lang="en-US" baseline="0" dirty="0" smtClean="0"/>
              <a:t> is the GREAT IMITATOR</a:t>
            </a:r>
          </a:p>
          <a:p>
            <a:endParaRPr lang="en-US" baseline="0" dirty="0" smtClean="0"/>
          </a:p>
          <a:p>
            <a:r>
              <a:rPr lang="en-US" baseline="0" dirty="0" smtClean="0"/>
              <a:t>A sample of chronic illnesses that Lyme mimics are:</a:t>
            </a:r>
          </a:p>
          <a:p>
            <a:endParaRPr lang="en-US" baseline="0" dirty="0" smtClean="0"/>
          </a:p>
          <a:p>
            <a:r>
              <a:rPr lang="en-US" baseline="0" dirty="0" smtClean="0"/>
              <a:t>Multiple Sclerosis</a:t>
            </a:r>
          </a:p>
          <a:p>
            <a:r>
              <a:rPr lang="en-US" baseline="0" dirty="0" smtClean="0"/>
              <a:t>Lou Garrigs Disease (ALS)</a:t>
            </a:r>
          </a:p>
          <a:p>
            <a:r>
              <a:rPr lang="en-US" baseline="0" dirty="0" smtClean="0"/>
              <a:t>Chronic Fatigue Syndrome</a:t>
            </a:r>
          </a:p>
          <a:p>
            <a:r>
              <a:rPr lang="en-US" baseline="0" dirty="0" smtClean="0"/>
              <a:t>Fibromyalgia</a:t>
            </a:r>
          </a:p>
          <a:p>
            <a:r>
              <a:rPr lang="en-US" baseline="0" dirty="0" smtClean="0"/>
              <a:t>Rheumatoid Arthritis</a:t>
            </a:r>
          </a:p>
          <a:p>
            <a:r>
              <a:rPr lang="en-US" baseline="0" dirty="0" smtClean="0"/>
              <a:t>Autism</a:t>
            </a:r>
          </a:p>
          <a:p>
            <a:r>
              <a:rPr lang="en-US" baseline="0" dirty="0" smtClean="0"/>
              <a:t>Alzheimer’s</a:t>
            </a:r>
          </a:p>
          <a:p>
            <a:r>
              <a:rPr lang="en-US" baseline="0" dirty="0" smtClean="0"/>
              <a:t>Parkinson’s</a:t>
            </a:r>
          </a:p>
          <a:p>
            <a:r>
              <a:rPr lang="en-US" baseline="0" dirty="0" smtClean="0"/>
              <a:t>ADD/ADHD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BA87A-4B8C-43DB-B00F-2DF4E305078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52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129-797D-4B09-ADCC-654ED401642E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30-7CD1-428F-9A67-9721D56E9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517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129-797D-4B09-ADCC-654ED401642E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30-7CD1-428F-9A67-9721D56E9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9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129-797D-4B09-ADCC-654ED401642E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30-7CD1-428F-9A67-9721D56E9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899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129-797D-4B09-ADCC-654ED401642E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30-7CD1-428F-9A67-9721D56E9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17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129-797D-4B09-ADCC-654ED401642E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30-7CD1-428F-9A67-9721D56E9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25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129-797D-4B09-ADCC-654ED401642E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30-7CD1-428F-9A67-9721D56E9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1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129-797D-4B09-ADCC-654ED401642E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30-7CD1-428F-9A67-9721D56E9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129-797D-4B09-ADCC-654ED401642E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30-7CD1-428F-9A67-9721D56E9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62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129-797D-4B09-ADCC-654ED401642E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30-7CD1-428F-9A67-9721D56E9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468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129-797D-4B09-ADCC-654ED401642E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30-7CD1-428F-9A67-9721D56E9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56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7B129-797D-4B09-ADCC-654ED401642E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B7830-7CD1-428F-9A67-9721D56E9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689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7500"/>
                    </a14:imgEffect>
                    <a14:imgEffect>
                      <a14:brightnessContrast bright="30000" contrast="3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7B129-797D-4B09-ADCC-654ED401642E}" type="datetimeFigureOut">
              <a:rPr lang="en-US" smtClean="0"/>
              <a:t>4/5/2013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B7830-7CD1-428F-9A67-9721D56E99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25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19.jpg"/><Relationship Id="rId4" Type="http://schemas.openxmlformats.org/officeDocument/2006/relationships/image" Target="../media/image23.bm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0.bmp"/><Relationship Id="rId7" Type="http://schemas.openxmlformats.org/officeDocument/2006/relationships/hyperlink" Target="http://module.lymediseaseassociation.org/referral/LogIn.php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8.jpg"/><Relationship Id="rId4" Type="http://schemas.openxmlformats.org/officeDocument/2006/relationships/hyperlink" Target="http://northeastfloridalymeassociation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ortheastfloridalymeassociation.org/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odule.lymediseaseassociation.net/" TargetMode="External"/><Relationship Id="rId5" Type="http://schemas.openxmlformats.org/officeDocument/2006/relationships/hyperlink" Target="http://aldf.com/" TargetMode="External"/><Relationship Id="rId4" Type="http://schemas.openxmlformats.org/officeDocument/2006/relationships/hyperlink" Target="http://www.ilads.org/lyme_disease/about_lym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b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20.jp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8600"/>
            <a:ext cx="4267200" cy="6326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0897" y="1267963"/>
            <a:ext cx="3733800" cy="4093428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200" b="1" dirty="0" smtClean="0">
                <a:solidFill>
                  <a:srgbClr val="00761C"/>
                </a:solidFill>
              </a:rPr>
              <a:t>Lyme Disease Prevention And Education</a:t>
            </a:r>
            <a:endParaRPr lang="en-US" sz="5200" b="1" dirty="0">
              <a:solidFill>
                <a:srgbClr val="0076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3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1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61C"/>
                </a:solidFill>
              </a:rPr>
              <a:t>Facts And Fallacies</a:t>
            </a:r>
            <a:endParaRPr lang="en-US" b="1" dirty="0">
              <a:solidFill>
                <a:srgbClr val="0076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1859"/>
            <a:ext cx="838205" cy="1242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58108"/>
              </p:ext>
            </p:extLst>
          </p:nvPr>
        </p:nvGraphicFramePr>
        <p:xfrm>
          <a:off x="457200" y="1600200"/>
          <a:ext cx="8229604" cy="4534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/>
                <a:gridCol w="4038604"/>
              </a:tblGrid>
              <a:tr h="41821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Facts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Fallacies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4553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chemeClr val="accent6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Lyme is prevalent throughout the U.S.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61C"/>
                          </a:solidFill>
                        </a:rPr>
                        <a:t>There is no Lyme in Florida.</a:t>
                      </a:r>
                      <a:endParaRPr lang="en-US" sz="2000" b="1" dirty="0">
                        <a:solidFill>
                          <a:srgbClr val="00761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6728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Lyme disease is the most widespread vector-borne disease in the U.S. and it is a major problem worldwide. 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61C"/>
                          </a:solidFill>
                        </a:rPr>
                        <a:t>100% of patients will recall a tick bite. Also 100% have an bulls-eye-rash.</a:t>
                      </a:r>
                    </a:p>
                    <a:p>
                      <a:pPr algn="ctr"/>
                      <a:endParaRPr lang="en-US" sz="2000" b="1" dirty="0">
                        <a:solidFill>
                          <a:srgbClr val="00761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135919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Lyme disease is hard to diagnose.</a:t>
                      </a:r>
                    </a:p>
                    <a:p>
                      <a:pPr algn="ctr"/>
                      <a:endParaRPr lang="en-US" sz="2000" b="1" dirty="0">
                        <a:solidFill>
                          <a:schemeClr val="accent6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6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baseline="0" dirty="0" smtClean="0">
                          <a:solidFill>
                            <a:srgbClr val="00761C"/>
                          </a:solidFill>
                        </a:rPr>
                        <a:t>The best way to take off a tick is burn it off.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1" dirty="0" smtClean="0">
                        <a:solidFill>
                          <a:srgbClr val="00761C"/>
                        </a:solidFill>
                      </a:endParaRPr>
                    </a:p>
                    <a:p>
                      <a:pPr algn="ctr"/>
                      <a:endParaRPr lang="en-US" sz="2000" b="1" dirty="0">
                        <a:solidFill>
                          <a:srgbClr val="00761C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82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61C"/>
                </a:solidFill>
              </a:rPr>
              <a:t>Lyme Map</a:t>
            </a:r>
            <a:endParaRPr lang="en-US" b="1" dirty="0">
              <a:solidFill>
                <a:srgbClr val="00761C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91" y="228600"/>
            <a:ext cx="813414" cy="1205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1146"/>
            <a:ext cx="7848600" cy="517277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57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3600" b="1" dirty="0" smtClean="0">
                <a:solidFill>
                  <a:srgbClr val="00761C"/>
                </a:solidFill>
              </a:rPr>
              <a:t>   Prevention, Education &amp; Treatment </a:t>
            </a:r>
            <a:endParaRPr lang="en-US" sz="3600" b="1" dirty="0">
              <a:solidFill>
                <a:srgbClr val="0076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500" b="1" dirty="0" smtClean="0"/>
              <a:t>Prevention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Wear protective light colored clothing.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Use bug repellant containing DEET </a:t>
            </a:r>
            <a:r>
              <a:rPr lang="en-US" dirty="0"/>
              <a:t>or </a:t>
            </a:r>
            <a:r>
              <a:rPr lang="en-US" dirty="0" smtClean="0"/>
              <a:t>Permethrin.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Remove and save the tick.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3500" b="1" dirty="0" smtClean="0"/>
              <a:t>Education</a:t>
            </a:r>
          </a:p>
          <a:p>
            <a:pPr>
              <a:buBlip>
                <a:blip r:embed="rId4"/>
              </a:buBlip>
            </a:pPr>
            <a:r>
              <a:rPr lang="en-US" dirty="0" smtClean="0"/>
              <a:t>Know the early signs &amp; symptoms of LD.</a:t>
            </a:r>
          </a:p>
          <a:p>
            <a:pPr marL="0" indent="0">
              <a:buNone/>
            </a:pPr>
            <a:endParaRPr lang="en-US" sz="1400" dirty="0" smtClean="0"/>
          </a:p>
          <a:p>
            <a:pPr marL="0" indent="0">
              <a:buNone/>
            </a:pPr>
            <a:r>
              <a:rPr lang="en-US" sz="3500" b="1" dirty="0" smtClean="0"/>
              <a:t>Treatment</a:t>
            </a:r>
          </a:p>
          <a:p>
            <a:pPr>
              <a:buBlip>
                <a:blip r:embed="rId5"/>
              </a:buBlip>
            </a:pPr>
            <a:r>
              <a:rPr lang="en-US" dirty="0" smtClean="0"/>
              <a:t>Seek medical advise and treatment from a Lyme literate physician.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2088"/>
            <a:ext cx="838200" cy="1239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79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61C"/>
                </a:solidFill>
              </a:rPr>
              <a:t>References</a:t>
            </a:r>
            <a:endParaRPr lang="en-US" sz="4800" b="1" dirty="0">
              <a:solidFill>
                <a:srgbClr val="0076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6700" b="1" dirty="0" smtClean="0"/>
              <a:t>Northeast Florida Resource</a:t>
            </a:r>
          </a:p>
          <a:p>
            <a:pPr>
              <a:buBlip>
                <a:blip r:embed="rId3"/>
              </a:buBlip>
            </a:pPr>
            <a:r>
              <a:rPr lang="en-US" sz="6700" dirty="0">
                <a:hlinkClick r:id="rId4"/>
              </a:rPr>
              <a:t>http://northeastfloridalymeassociation.org</a:t>
            </a:r>
            <a:endParaRPr lang="en-US" sz="6700" dirty="0"/>
          </a:p>
          <a:p>
            <a:pPr marL="0" indent="0">
              <a:buNone/>
            </a:pPr>
            <a:endParaRPr lang="en-US" sz="3000" b="1" dirty="0"/>
          </a:p>
          <a:p>
            <a:pPr marL="0" indent="0">
              <a:buNone/>
            </a:pPr>
            <a:r>
              <a:rPr lang="en-US" sz="6700" b="1" dirty="0" smtClean="0"/>
              <a:t>Tick-testing labs</a:t>
            </a:r>
          </a:p>
          <a:p>
            <a:pPr>
              <a:buBlip>
                <a:blip r:embed="rId5"/>
              </a:buBlip>
            </a:pPr>
            <a:r>
              <a:rPr lang="en-US" sz="6700" dirty="0" smtClean="0"/>
              <a:t>IGeneX </a:t>
            </a:r>
            <a:r>
              <a:rPr lang="en-US" sz="6700" dirty="0"/>
              <a:t>Labs, Palo Alto, CA: </a:t>
            </a:r>
            <a:r>
              <a:rPr lang="en-US" sz="6700" dirty="0" smtClean="0"/>
              <a:t>800-832-3200</a:t>
            </a:r>
          </a:p>
          <a:p>
            <a:pPr>
              <a:buBlip>
                <a:blip r:embed="rId5"/>
              </a:buBlip>
            </a:pPr>
            <a:r>
              <a:rPr lang="en-US" sz="6700" dirty="0" smtClean="0"/>
              <a:t>MDL</a:t>
            </a:r>
            <a:r>
              <a:rPr lang="en-US" sz="6700" dirty="0"/>
              <a:t>, Mt. Laurel, NJ: </a:t>
            </a:r>
            <a:r>
              <a:rPr lang="en-US" sz="6700" dirty="0" smtClean="0"/>
              <a:t>877-269-0090</a:t>
            </a:r>
          </a:p>
          <a:p>
            <a:pPr>
              <a:buBlip>
                <a:blip r:embed="rId5"/>
              </a:buBlip>
            </a:pPr>
            <a:r>
              <a:rPr lang="en-US" sz="6700" dirty="0" smtClean="0"/>
              <a:t>NJ </a:t>
            </a:r>
            <a:r>
              <a:rPr lang="en-US" sz="6700" dirty="0"/>
              <a:t>Labs, New Brunswick, NJ: </a:t>
            </a:r>
            <a:r>
              <a:rPr lang="en-US" sz="6700" dirty="0" smtClean="0"/>
              <a:t>732-249-0148</a:t>
            </a:r>
          </a:p>
          <a:p>
            <a:pPr marL="0" indent="0">
              <a:buNone/>
            </a:pPr>
            <a:endParaRPr lang="en-US" sz="3000" dirty="0"/>
          </a:p>
          <a:p>
            <a:pPr marL="0" indent="0">
              <a:buNone/>
            </a:pPr>
            <a:r>
              <a:rPr lang="en-US" sz="6700" b="1" dirty="0" smtClean="0"/>
              <a:t>Lyme Literate Physician Finder</a:t>
            </a:r>
          </a:p>
          <a:p>
            <a:pPr>
              <a:buBlip>
                <a:blip r:embed="rId6"/>
              </a:buBlip>
            </a:pPr>
            <a:r>
              <a:rPr lang="en-US" sz="6700" dirty="0">
                <a:hlinkClick r:id="rId7"/>
              </a:rPr>
              <a:t>http://</a:t>
            </a:r>
            <a:r>
              <a:rPr lang="en-US" sz="6700" dirty="0" smtClean="0">
                <a:hlinkClick r:id="rId7"/>
              </a:rPr>
              <a:t>module.lymediseaseassociation.org/referral/LogIn.php</a:t>
            </a:r>
            <a:r>
              <a:rPr lang="en-US" sz="6700" dirty="0" smtClean="0"/>
              <a:t> </a:t>
            </a:r>
            <a:r>
              <a:rPr lang="en-US" sz="5100" dirty="0"/>
              <a:t/>
            </a:r>
            <a:br>
              <a:rPr lang="en-US" sz="51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85" y="228600"/>
            <a:ext cx="813515" cy="120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05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761C"/>
                </a:solidFill>
              </a:rPr>
              <a:t>Credits</a:t>
            </a:r>
            <a:endParaRPr lang="en-US" sz="4800" b="1" dirty="0">
              <a:solidFill>
                <a:srgbClr val="0076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northeastfloridalymeassociation.org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www.ilads.org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aldf.com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module.lymediseaseassociation.net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285" y="228600"/>
            <a:ext cx="813515" cy="1203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0726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61C"/>
                </a:solidFill>
              </a:rPr>
              <a:t>Lyme Disease Overview</a:t>
            </a:r>
            <a:endParaRPr lang="en-US" b="1" dirty="0">
              <a:solidFill>
                <a:srgbClr val="0076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6" y="1600204"/>
            <a:ext cx="7848599" cy="4800596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Lyme disease (LD) is an infection caused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by Borrelia burgdorfer – Bb.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Bb is a type of bacterium called a spirochete.</a:t>
            </a:r>
          </a:p>
          <a:p>
            <a:pPr marL="2001838" indent="-404813">
              <a:buBlip>
                <a:blip r:embed="rId3"/>
              </a:buBlip>
            </a:pPr>
            <a:r>
              <a:rPr lang="en-US" dirty="0" smtClean="0"/>
              <a:t>A spirochete is shaped like a cork screw.</a:t>
            </a:r>
          </a:p>
          <a:p>
            <a:pPr marL="2001838" indent="-404813">
              <a:buBlip>
                <a:blip r:embed="rId3"/>
              </a:buBlip>
            </a:pPr>
            <a:r>
              <a:rPr lang="en-US" dirty="0" smtClean="0"/>
              <a:t>Black Legged ticks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carry the Bb bacterium and transmit it to their hosts – humans and animals.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Once the Bb bacterium is transmitted it can cause a number of different symptoms.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1859"/>
            <a:ext cx="838205" cy="12422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Public\Pictures\Sample Pictures\Spiroche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75849"/>
            <a:ext cx="1824127" cy="88392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>
            <a:solidFill>
              <a:schemeClr val="tx1"/>
            </a:solidFill>
          </a:ln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1680368" cy="17926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06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61C"/>
                </a:solidFill>
              </a:rPr>
              <a:t>How Lyme Is Transmitted</a:t>
            </a:r>
            <a:endParaRPr lang="en-US" b="1" dirty="0">
              <a:solidFill>
                <a:srgbClr val="0076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Lyme is transmitted to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humans through a tick bite.</a:t>
            </a:r>
          </a:p>
          <a:p>
            <a:pPr marL="2176463" indent="-347663">
              <a:buBlip>
                <a:blip r:embed="rId3"/>
              </a:buBlip>
            </a:pPr>
            <a:r>
              <a:rPr lang="en-US" dirty="0" smtClean="0"/>
              <a:t>Black Legged Ticks </a:t>
            </a:r>
          </a:p>
          <a:p>
            <a:pPr marL="2176463" indent="0">
              <a:buNone/>
            </a:pPr>
            <a:r>
              <a:rPr lang="en-US" dirty="0"/>
              <a:t>c</a:t>
            </a:r>
            <a:r>
              <a:rPr lang="en-US" dirty="0" smtClean="0"/>
              <a:t>arry the bacterium that causes LD.</a:t>
            </a:r>
          </a:p>
          <a:p>
            <a:pPr marL="4219575">
              <a:buBlip>
                <a:blip r:embed="rId3"/>
              </a:buBlip>
            </a:pPr>
            <a:r>
              <a:rPr lang="en-US" dirty="0" smtClean="0"/>
              <a:t>Ticks that are positive for the Bb bacterium have been found all over the US.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27" y="152400"/>
            <a:ext cx="864830" cy="12817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 descr="C:\Users\Public\Pictures\Sample Pictures\big tick bit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63990"/>
            <a:ext cx="2446021" cy="168881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ublic\Pictures\Sample Pictures\tick siz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14800"/>
            <a:ext cx="2743200" cy="179546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ublic\Pictures\Sample Pictures\tiny tick bit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2"/>
            <a:ext cx="1828800" cy="914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93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b="1" dirty="0" smtClean="0">
                <a:solidFill>
                  <a:srgbClr val="00761C"/>
                </a:solidFill>
              </a:rPr>
              <a:t>How To Prevent A Tick Bite</a:t>
            </a:r>
            <a:endParaRPr lang="en-US" b="1" dirty="0">
              <a:solidFill>
                <a:srgbClr val="0076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Stay on clear trails and avoid wooded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areas and low lying brush.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Wear closed-toed shoes and tuck pants into shoes/boots/socks.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Wear light colored clothing.</a:t>
            </a:r>
          </a:p>
          <a:p>
            <a:pPr marL="2565400">
              <a:buBlip>
                <a:blip r:embed="rId3"/>
              </a:buBlip>
            </a:pPr>
            <a:r>
              <a:rPr lang="en-US" dirty="0" smtClean="0"/>
              <a:t>Use repellent containing DEET or Permethrin.</a:t>
            </a:r>
          </a:p>
          <a:p>
            <a:pPr marL="2565400">
              <a:buBlip>
                <a:blip r:embed="rId3"/>
              </a:buBlip>
            </a:pPr>
            <a:r>
              <a:rPr lang="en-US" dirty="0" smtClean="0"/>
              <a:t>Check for ticks frequently.</a:t>
            </a:r>
          </a:p>
          <a:p>
            <a:pPr marL="2627313" indent="-393700">
              <a:buBlip>
                <a:blip r:embed="rId3"/>
              </a:buBlip>
            </a:pPr>
            <a:r>
              <a:rPr lang="en-US" dirty="0" smtClean="0"/>
              <a:t>Remove ticks promptly.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92" y="228600"/>
            <a:ext cx="813414" cy="1205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Public\Pictures\Sample Pictures\tick spra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87814"/>
            <a:ext cx="1918541" cy="17089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Public\Pictures\Sample Pictures\tick sign 2.b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593" y="1464598"/>
            <a:ext cx="1723279" cy="12192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Public\Pictures\Sample Pictures\tick clothe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085" y="3048000"/>
            <a:ext cx="2533651" cy="10398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02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408" y="291118"/>
            <a:ext cx="8229600" cy="114300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/>
          <a:lstStyle/>
          <a:p>
            <a:pPr algn="l"/>
            <a:r>
              <a:rPr lang="en-US" b="1" dirty="0" smtClean="0">
                <a:solidFill>
                  <a:srgbClr val="00761C"/>
                </a:solidFill>
              </a:rPr>
              <a:t>   What </a:t>
            </a:r>
            <a:r>
              <a:rPr lang="en-US" b="1" dirty="0">
                <a:solidFill>
                  <a:srgbClr val="00761C"/>
                </a:solidFill>
              </a:rPr>
              <a:t>T</a:t>
            </a:r>
            <a:r>
              <a:rPr lang="en-US" b="1" dirty="0" smtClean="0">
                <a:solidFill>
                  <a:srgbClr val="00761C"/>
                </a:solidFill>
              </a:rPr>
              <a:t>o Do </a:t>
            </a:r>
            <a:r>
              <a:rPr lang="en-US" b="1" dirty="0">
                <a:solidFill>
                  <a:srgbClr val="00761C"/>
                </a:solidFill>
              </a:rPr>
              <a:t>I</a:t>
            </a:r>
            <a:r>
              <a:rPr lang="en-US" b="1" dirty="0" smtClean="0">
                <a:solidFill>
                  <a:srgbClr val="00761C"/>
                </a:solidFill>
              </a:rPr>
              <a:t>f You Get </a:t>
            </a:r>
            <a:r>
              <a:rPr lang="en-US" b="1" dirty="0">
                <a:solidFill>
                  <a:srgbClr val="00761C"/>
                </a:solidFill>
              </a:rPr>
              <a:t>A</a:t>
            </a:r>
            <a:r>
              <a:rPr lang="en-US" b="1" dirty="0" smtClean="0">
                <a:solidFill>
                  <a:srgbClr val="00761C"/>
                </a:solidFill>
              </a:rPr>
              <a:t> Tick</a:t>
            </a:r>
            <a:endParaRPr lang="en-US" b="1" dirty="0">
              <a:solidFill>
                <a:srgbClr val="0076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5" y="1434118"/>
            <a:ext cx="8534399" cy="5423882"/>
          </a:xfrm>
        </p:spPr>
        <p:txBody>
          <a:bodyPr>
            <a:normAutofit lnSpcReduction="10000"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Do not panic and keep calm.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Wipe the tick bite area with an alcohol wipe.</a:t>
            </a:r>
          </a:p>
          <a:p>
            <a:pPr marL="3484563" indent="-509588">
              <a:buBlip>
                <a:blip r:embed="rId3"/>
              </a:buBlip>
            </a:pPr>
            <a:r>
              <a:rPr lang="en-US" dirty="0" smtClean="0"/>
              <a:t>Grab the tick as close to its    	         mouth with a pair of     	         tweezers.    </a:t>
            </a:r>
          </a:p>
          <a:p>
            <a:pPr marL="2905125" indent="0">
              <a:buNone/>
            </a:pP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Gently pull the tick straight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up until it lets go of your skin.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Wipe the area with the alcohol wipe.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Circle the bite mark with a marker.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786" y="228600"/>
            <a:ext cx="813414" cy="1205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www.health.wyo.gov/Media.aspx?mediaId=1127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5" y="3848100"/>
            <a:ext cx="3152775" cy="1447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i.ytimg.com/vi/0wotB38WrRY/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2438400" cy="18269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>
            <a:off x="3352800" y="3185763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253292" y="3848100"/>
            <a:ext cx="45719" cy="1447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61C"/>
                </a:solidFill>
              </a:rPr>
              <a:t>Symptoms </a:t>
            </a:r>
            <a:r>
              <a:rPr lang="en-US" b="1" dirty="0">
                <a:solidFill>
                  <a:srgbClr val="00761C"/>
                </a:solidFill>
              </a:rPr>
              <a:t>O</a:t>
            </a:r>
            <a:r>
              <a:rPr lang="en-US" b="1" dirty="0" smtClean="0">
                <a:solidFill>
                  <a:srgbClr val="00761C"/>
                </a:solidFill>
              </a:rPr>
              <a:t>f Acute Lyme </a:t>
            </a:r>
            <a:br>
              <a:rPr lang="en-US" b="1" dirty="0" smtClean="0">
                <a:solidFill>
                  <a:srgbClr val="00761C"/>
                </a:solidFill>
              </a:rPr>
            </a:br>
            <a:r>
              <a:rPr lang="en-US" b="1" dirty="0" smtClean="0">
                <a:solidFill>
                  <a:srgbClr val="00761C"/>
                </a:solidFill>
              </a:rPr>
              <a:t>Disease</a:t>
            </a:r>
            <a:endParaRPr lang="en-US" b="1" dirty="0">
              <a:solidFill>
                <a:srgbClr val="0076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6" y="1600200"/>
            <a:ext cx="8229600" cy="47890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Early symptoms of LD can be mild and             overlooked</a:t>
            </a:r>
            <a:r>
              <a:rPr lang="en-US" b="1" dirty="0"/>
              <a:t> </a:t>
            </a:r>
            <a:r>
              <a:rPr lang="en-US" b="1" dirty="0" smtClean="0"/>
              <a:t>and include the following:</a:t>
            </a:r>
          </a:p>
          <a:p>
            <a:pPr marL="0" indent="0">
              <a:spcBef>
                <a:spcPts val="0"/>
              </a:spcBef>
              <a:buNone/>
            </a:pPr>
            <a:endParaRPr lang="en-US" sz="1200" b="1" dirty="0" smtClean="0"/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dirty="0" smtClean="0"/>
              <a:t>A bulls-eye rash may or may not appear.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dirty="0" smtClean="0"/>
              <a:t>Swelling of lymph glands near the tick bite.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dirty="0" smtClean="0"/>
              <a:t>Flu like symptoms (joint pains, chills, 	 fever, &amp; fatigue).</a:t>
            </a:r>
          </a:p>
          <a:p>
            <a:pPr marL="5995988" indent="-569913">
              <a:spcBef>
                <a:spcPts val="0"/>
              </a:spcBef>
              <a:buBlip>
                <a:blip r:embed="rId3"/>
              </a:buBlip>
            </a:pPr>
            <a:r>
              <a:rPr lang="en-US" dirty="0" smtClean="0"/>
              <a:t>Generalized       achiness.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dirty="0" smtClean="0"/>
              <a:t>Headache.</a:t>
            </a:r>
          </a:p>
          <a:p>
            <a:pPr marL="457200" indent="-457200">
              <a:spcBef>
                <a:spcPts val="0"/>
              </a:spcBef>
              <a:buBlip>
                <a:blip r:embed="rId4"/>
              </a:buBlip>
            </a:pPr>
            <a:endParaRPr lang="en-US" dirty="0" smtClean="0"/>
          </a:p>
          <a:p>
            <a:pPr marL="457200" indent="-457200">
              <a:spcBef>
                <a:spcPts val="0"/>
              </a:spcBef>
              <a:buBlip>
                <a:blip r:embed="rId4"/>
              </a:buBlip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92" y="228600"/>
            <a:ext cx="813414" cy="1205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 descr="C:\Users\Public\Pictures\Sample Pictures\bulls-eye rash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767" y="1556657"/>
            <a:ext cx="1490663" cy="12954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961026"/>
            <a:ext cx="2316339" cy="14959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787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61C"/>
                </a:solidFill>
              </a:rPr>
              <a:t>Testing For Acute Lyme Disease</a:t>
            </a:r>
            <a:endParaRPr lang="en-US" b="1" dirty="0">
              <a:solidFill>
                <a:srgbClr val="0076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/>
          </a:bodyPr>
          <a:lstStyle/>
          <a:p>
            <a:pPr>
              <a:buBlip>
                <a:blip r:embed="rId3"/>
              </a:buBlip>
            </a:pPr>
            <a:r>
              <a:rPr lang="en-US" dirty="0" smtClean="0"/>
              <a:t>Lyme disease is frequently misdiagnosed.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Lab tests for LD are not </a:t>
            </a:r>
            <a:r>
              <a:rPr lang="en-US" dirty="0" smtClean="0"/>
              <a:t>reliable.</a:t>
            </a:r>
            <a:endParaRPr lang="en-US" dirty="0" smtClean="0"/>
          </a:p>
          <a:p>
            <a:pPr>
              <a:buBlip>
                <a:blip r:embed="rId3"/>
              </a:buBlip>
            </a:pPr>
            <a:r>
              <a:rPr lang="en-US" dirty="0" smtClean="0"/>
              <a:t>Not all physicians are aware of the prevalence of LD.</a:t>
            </a:r>
          </a:p>
          <a:p>
            <a:pPr>
              <a:buBlip>
                <a:blip r:embed="rId3"/>
              </a:buBlip>
            </a:pPr>
            <a:r>
              <a:rPr lang="en-US" dirty="0" smtClean="0"/>
              <a:t>Suggested treatment is antibiotic treatment for six to ten weeks.</a:t>
            </a:r>
          </a:p>
          <a:p>
            <a:pPr marL="3773488" indent="-574675">
              <a:buBlip>
                <a:blip r:embed="rId3"/>
              </a:buBlip>
            </a:pPr>
            <a:r>
              <a:rPr lang="en-US" dirty="0" smtClean="0"/>
              <a:t>Commonly used antibiotic for LD treatment include doxycycline or minocycline.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92" y="228600"/>
            <a:ext cx="813414" cy="1205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4724400"/>
            <a:ext cx="25400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70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rgbClr val="00761C"/>
                </a:solidFill>
              </a:rPr>
              <a:t>  What Is Chronic Lyme Disease</a:t>
            </a:r>
            <a:endParaRPr lang="en-US" b="1" dirty="0">
              <a:solidFill>
                <a:srgbClr val="0076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dirty="0" smtClean="0"/>
              <a:t>If left untreated after exposure, the physical structure of the Bb bacterium enables the bacterium to penetrate parts of the body hard to treat such as the brain. 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dirty="0" smtClean="0"/>
              <a:t>LD is frequently misdiagnosed,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many individuals don’t realize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they have been bitten by a tick.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dirty="0" smtClean="0"/>
              <a:t>The symptoms of chronic LD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mimic other more common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diseases.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endParaRPr lang="en-US" dirty="0" smtClean="0"/>
          </a:p>
          <a:p>
            <a:pPr>
              <a:spcBef>
                <a:spcPts val="0"/>
              </a:spcBef>
              <a:buBlip>
                <a:blip r:embed="rId3"/>
              </a:buBlip>
            </a:pPr>
            <a:endParaRPr lang="en-US" dirty="0" smtClean="0"/>
          </a:p>
          <a:p>
            <a:pPr marL="457200" indent="-457200">
              <a:spcBef>
                <a:spcPts val="0"/>
              </a:spcBef>
              <a:buBlip>
                <a:blip r:embed="rId4"/>
              </a:buBlip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92" y="228600"/>
            <a:ext cx="813414" cy="1205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200400"/>
            <a:ext cx="2703199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019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9480"/>
          </a:xfrm>
          <a:solidFill>
            <a:schemeClr val="accent6"/>
          </a:solidFill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00761C"/>
                </a:solidFill>
              </a:rPr>
              <a:t/>
            </a:r>
            <a:br>
              <a:rPr lang="en-US" b="1" dirty="0" smtClean="0">
                <a:solidFill>
                  <a:srgbClr val="00761C"/>
                </a:solidFill>
              </a:rPr>
            </a:br>
            <a:r>
              <a:rPr lang="en-US" b="1" dirty="0" smtClean="0">
                <a:solidFill>
                  <a:srgbClr val="00761C"/>
                </a:solidFill>
              </a:rPr>
              <a:t> What </a:t>
            </a:r>
            <a:r>
              <a:rPr lang="en-US" b="1" dirty="0">
                <a:solidFill>
                  <a:srgbClr val="00761C"/>
                </a:solidFill>
              </a:rPr>
              <a:t>I</a:t>
            </a:r>
            <a:r>
              <a:rPr lang="en-US" b="1" dirty="0" smtClean="0">
                <a:solidFill>
                  <a:srgbClr val="00761C"/>
                </a:solidFill>
              </a:rPr>
              <a:t>s Chronic Lyme Disease </a:t>
            </a:r>
            <a:r>
              <a:rPr lang="en-US" sz="2200" b="1" dirty="0" smtClean="0">
                <a:solidFill>
                  <a:srgbClr val="00761C"/>
                </a:solidFill>
              </a:rPr>
              <a:t>(cont.)</a:t>
            </a:r>
            <a:r>
              <a:rPr lang="en-US" b="1" dirty="0" smtClean="0">
                <a:solidFill>
                  <a:srgbClr val="00761C"/>
                </a:solidFill>
              </a:rPr>
              <a:t/>
            </a:r>
            <a:br>
              <a:rPr lang="en-US" b="1" dirty="0" smtClean="0">
                <a:solidFill>
                  <a:srgbClr val="00761C"/>
                </a:solidFill>
              </a:rPr>
            </a:br>
            <a:endParaRPr lang="en-US" b="1" dirty="0">
              <a:solidFill>
                <a:srgbClr val="00761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391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LD is sometimes referred to as “The Great Imitator” because it can virtually imitate symptoms of any disease such as:</a:t>
            </a:r>
          </a:p>
          <a:p>
            <a:pPr marL="746125" indent="-465138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/>
              <a:t>MS</a:t>
            </a:r>
          </a:p>
          <a:p>
            <a:pPr marL="746125" indent="-465138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/>
              <a:t>ALS</a:t>
            </a:r>
          </a:p>
          <a:p>
            <a:pPr marL="746125" indent="-465138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/>
              <a:t>Chronic Fatigue Syndrome</a:t>
            </a:r>
          </a:p>
          <a:p>
            <a:pPr marL="746125" indent="-465138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/>
              <a:t>Fibromyalgia</a:t>
            </a:r>
          </a:p>
          <a:p>
            <a:pPr marL="746125" indent="-465138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/>
              <a:t>Rheumatoid Arthritis</a:t>
            </a:r>
          </a:p>
          <a:p>
            <a:pPr marL="746125" indent="-465138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/>
              <a:t>Autism</a:t>
            </a:r>
          </a:p>
          <a:p>
            <a:pPr marL="746125" indent="-465138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/>
              <a:t>Alzheimer’s</a:t>
            </a:r>
          </a:p>
          <a:p>
            <a:pPr marL="746125" indent="-465138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/>
              <a:t>Parkinson’s</a:t>
            </a:r>
          </a:p>
          <a:p>
            <a:pPr marL="746125" indent="-465138">
              <a:spcBef>
                <a:spcPts val="0"/>
              </a:spcBef>
              <a:buBlip>
                <a:blip r:embed="rId3"/>
              </a:buBlip>
            </a:pPr>
            <a:r>
              <a:rPr lang="en-US" sz="2400" dirty="0" smtClean="0"/>
              <a:t>ADD / ADHD</a:t>
            </a:r>
          </a:p>
          <a:p>
            <a:pPr>
              <a:spcBef>
                <a:spcPts val="0"/>
              </a:spcBef>
              <a:buBlip>
                <a:blip r:embed="rId4"/>
              </a:buBlip>
            </a:pPr>
            <a:endParaRPr lang="en-US" dirty="0" smtClean="0"/>
          </a:p>
          <a:p>
            <a:pPr marL="457200" indent="-457200">
              <a:spcBef>
                <a:spcPts val="0"/>
              </a:spcBef>
              <a:buBlip>
                <a:blip r:embed="rId5"/>
              </a:buBlip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392" y="228600"/>
            <a:ext cx="813414" cy="120551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6" y="3139742"/>
            <a:ext cx="3200399" cy="33343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94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3662</TotalTime>
  <Words>1933</Words>
  <Application>Microsoft Office PowerPoint</Application>
  <PresentationFormat>On-screen Show (4:3)</PresentationFormat>
  <Paragraphs>265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Lyme Disease Overview</vt:lpstr>
      <vt:lpstr>How Lyme Is Transmitted</vt:lpstr>
      <vt:lpstr>How To Prevent A Tick Bite</vt:lpstr>
      <vt:lpstr>   What To Do If You Get A Tick</vt:lpstr>
      <vt:lpstr>Symptoms Of Acute Lyme  Disease</vt:lpstr>
      <vt:lpstr>Testing For Acute Lyme Disease</vt:lpstr>
      <vt:lpstr>  What Is Chronic Lyme Disease</vt:lpstr>
      <vt:lpstr>  What Is Chronic Lyme Disease (cont.) </vt:lpstr>
      <vt:lpstr>Facts And Fallacies</vt:lpstr>
      <vt:lpstr>Lyme Map</vt:lpstr>
      <vt:lpstr>   Prevention, Education &amp; Treatment </vt:lpstr>
      <vt:lpstr>References</vt:lpstr>
      <vt:lpstr>Credits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Denise Brown</dc:creator>
  <cp:lastModifiedBy>Andrea King</cp:lastModifiedBy>
  <cp:revision>119</cp:revision>
  <cp:lastPrinted>2013-03-04T00:42:20Z</cp:lastPrinted>
  <dcterms:created xsi:type="dcterms:W3CDTF">2012-12-29T17:53:28Z</dcterms:created>
  <dcterms:modified xsi:type="dcterms:W3CDTF">2013-04-05T16:14:34Z</dcterms:modified>
</cp:coreProperties>
</file>